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8" r:id="rId4"/>
    <p:sldId id="275" r:id="rId5"/>
    <p:sldId id="276" r:id="rId6"/>
    <p:sldId id="277" r:id="rId7"/>
    <p:sldId id="281" r:id="rId8"/>
    <p:sldId id="257" r:id="rId9"/>
    <p:sldId id="269" r:id="rId10"/>
    <p:sldId id="258" r:id="rId11"/>
    <p:sldId id="259" r:id="rId12"/>
    <p:sldId id="260" r:id="rId13"/>
    <p:sldId id="261" r:id="rId14"/>
    <p:sldId id="279" r:id="rId15"/>
    <p:sldId id="263" r:id="rId16"/>
    <p:sldId id="282" r:id="rId17"/>
    <p:sldId id="283" r:id="rId18"/>
    <p:sldId id="284" r:id="rId19"/>
    <p:sldId id="262" r:id="rId20"/>
    <p:sldId id="264" r:id="rId21"/>
    <p:sldId id="265" r:id="rId22"/>
    <p:sldId id="266" r:id="rId23"/>
    <p:sldId id="267" r:id="rId24"/>
    <p:sldId id="268" r:id="rId25"/>
    <p:sldId id="270" r:id="rId26"/>
    <p:sldId id="271" r:id="rId27"/>
    <p:sldId id="272" r:id="rId28"/>
    <p:sldId id="273"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215"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13011-6E64-4B00-BF07-EC556D6C173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382194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13011-6E64-4B00-BF07-EC556D6C173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381184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13011-6E64-4B00-BF07-EC556D6C173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84699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13011-6E64-4B00-BF07-EC556D6C173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13563401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13011-6E64-4B00-BF07-EC556D6C1739}"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2057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13011-6E64-4B00-BF07-EC556D6C1739}"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165198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13011-6E64-4B00-BF07-EC556D6C1739}"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320708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13011-6E64-4B00-BF07-EC556D6C1739}"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266689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3011-6E64-4B00-BF07-EC556D6C1739}"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189697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13011-6E64-4B00-BF07-EC556D6C1739}"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421764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13011-6E64-4B00-BF07-EC556D6C1739}"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E358E-3FFE-4953-ABA0-D8A282DB94FC}" type="slidenum">
              <a:rPr lang="en-US" smtClean="0"/>
              <a:t>‹#›</a:t>
            </a:fld>
            <a:endParaRPr lang="en-US"/>
          </a:p>
        </p:txBody>
      </p:sp>
    </p:spTree>
    <p:extLst>
      <p:ext uri="{BB962C8B-B14F-4D97-AF65-F5344CB8AC3E}">
        <p14:creationId xmlns:p14="http://schemas.microsoft.com/office/powerpoint/2010/main" val="5043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13011-6E64-4B00-BF07-EC556D6C1739}" type="datetimeFigureOut">
              <a:rPr lang="en-US" smtClean="0"/>
              <a:t>8/9/2016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E358E-3FFE-4953-ABA0-D8A282DB94FC}" type="slidenum">
              <a:rPr lang="en-US" smtClean="0"/>
              <a:t>‹#›</a:t>
            </a:fld>
            <a:endParaRPr lang="en-US"/>
          </a:p>
        </p:txBody>
      </p:sp>
    </p:spTree>
    <p:extLst>
      <p:ext uri="{BB962C8B-B14F-4D97-AF65-F5344CB8AC3E}">
        <p14:creationId xmlns:p14="http://schemas.microsoft.com/office/powerpoint/2010/main" val="166350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rs.gov/pub/irs-pdf/iw9.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IRS Form W-9</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04277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657837" y="447870"/>
            <a:ext cx="10876325" cy="5147650"/>
          </a:xfrm>
          <a:prstGeom prst="rect">
            <a:avLst/>
          </a:prstGeom>
        </p:spPr>
      </p:pic>
    </p:spTree>
    <p:extLst>
      <p:ext uri="{BB962C8B-B14F-4D97-AF65-F5344CB8AC3E}">
        <p14:creationId xmlns:p14="http://schemas.microsoft.com/office/powerpoint/2010/main" val="3158680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sz="3200" dirty="0" smtClean="0"/>
              <a:t>Field: “Name (as shown on your income tax return)”</a:t>
            </a:r>
          </a:p>
          <a:p>
            <a:pPr lvl="1"/>
            <a:r>
              <a:rPr lang="en-US" dirty="0" smtClean="0"/>
              <a:t>For </a:t>
            </a:r>
            <a:r>
              <a:rPr lang="en-US" u="sng" dirty="0" smtClean="0"/>
              <a:t>individuals</a:t>
            </a:r>
            <a:r>
              <a:rPr lang="en-US" dirty="0" smtClean="0"/>
              <a:t>: The name in this field must match the name that appears on the individual’s social security card.  </a:t>
            </a:r>
          </a:p>
          <a:p>
            <a:pPr lvl="2"/>
            <a:r>
              <a:rPr lang="en-US" dirty="0" smtClean="0"/>
              <a:t>W-9’s must </a:t>
            </a:r>
            <a:r>
              <a:rPr lang="en-US" b="1" u="sng" dirty="0" smtClean="0"/>
              <a:t>never</a:t>
            </a:r>
            <a:r>
              <a:rPr lang="en-US" dirty="0" smtClean="0"/>
              <a:t> have a “doing business as,” “</a:t>
            </a:r>
            <a:r>
              <a:rPr lang="en-US" dirty="0" err="1" smtClean="0"/>
              <a:t>dba</a:t>
            </a:r>
            <a:r>
              <a:rPr lang="en-US" dirty="0" smtClean="0"/>
              <a:t>,” or “d/b/a” name in this field. </a:t>
            </a:r>
          </a:p>
          <a:p>
            <a:pPr lvl="1"/>
            <a:r>
              <a:rPr lang="en-US" dirty="0" smtClean="0"/>
              <a:t>For </a:t>
            </a:r>
            <a:r>
              <a:rPr lang="en-US" u="sng" dirty="0" smtClean="0"/>
              <a:t>sole proprietorships</a:t>
            </a:r>
            <a:r>
              <a:rPr lang="en-US" dirty="0" smtClean="0"/>
              <a:t> or “single member” limited liability companies (LLCs): The name must match the name on the sole proprietor’s social security card, or, in the case of a single member LLC, the name of the single member that matches their social security card. </a:t>
            </a:r>
            <a:endParaRPr lang="en-US" dirty="0"/>
          </a:p>
        </p:txBody>
      </p:sp>
    </p:spTree>
    <p:extLst>
      <p:ext uri="{BB962C8B-B14F-4D97-AF65-F5344CB8AC3E}">
        <p14:creationId xmlns:p14="http://schemas.microsoft.com/office/powerpoint/2010/main" val="2423362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sz="3200" dirty="0" smtClean="0"/>
              <a:t>Field: “Name (as shown on your income tax return)”</a:t>
            </a:r>
          </a:p>
          <a:p>
            <a:pPr lvl="1"/>
            <a:r>
              <a:rPr lang="en-US" dirty="0" smtClean="0"/>
              <a:t>For </a:t>
            </a:r>
            <a:r>
              <a:rPr lang="en-US" u="sng" dirty="0" smtClean="0"/>
              <a:t>all other</a:t>
            </a:r>
            <a:r>
              <a:rPr lang="en-US" dirty="0" smtClean="0"/>
              <a:t> LLCs, corporations, partnerships, and </a:t>
            </a:r>
            <a:r>
              <a:rPr lang="en-US" b="1" u="sng" dirty="0" smtClean="0"/>
              <a:t>all other entities</a:t>
            </a:r>
            <a:r>
              <a:rPr lang="en-US" dirty="0" smtClean="0"/>
              <a:t>:	The name must match the name as shown on the entity’s Federal tax documents (i.e., the name that is registered with the IRS).  </a:t>
            </a:r>
          </a:p>
          <a:p>
            <a:pPr lvl="2"/>
            <a:r>
              <a:rPr lang="en-US" dirty="0" smtClean="0"/>
              <a:t>W-9’s must </a:t>
            </a:r>
            <a:r>
              <a:rPr lang="en-US" b="1" u="sng" dirty="0" smtClean="0"/>
              <a:t>never</a:t>
            </a:r>
            <a:r>
              <a:rPr lang="en-US" dirty="0" smtClean="0"/>
              <a:t> have a “doing business as,” “</a:t>
            </a:r>
            <a:r>
              <a:rPr lang="en-US" dirty="0" err="1" smtClean="0"/>
              <a:t>dba</a:t>
            </a:r>
            <a:r>
              <a:rPr lang="en-US" dirty="0" smtClean="0"/>
              <a:t>,” or “d/b/a” name in this field. </a:t>
            </a:r>
          </a:p>
        </p:txBody>
      </p:sp>
    </p:spTree>
    <p:extLst>
      <p:ext uri="{BB962C8B-B14F-4D97-AF65-F5344CB8AC3E}">
        <p14:creationId xmlns:p14="http://schemas.microsoft.com/office/powerpoint/2010/main" val="2984178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969108" y="457200"/>
            <a:ext cx="10253784" cy="5719763"/>
          </a:xfrm>
          <a:prstGeom prst="rect">
            <a:avLst/>
          </a:prstGeom>
        </p:spPr>
      </p:pic>
    </p:spTree>
    <p:extLst>
      <p:ext uri="{BB962C8B-B14F-4D97-AF65-F5344CB8AC3E}">
        <p14:creationId xmlns:p14="http://schemas.microsoft.com/office/powerpoint/2010/main" val="3264338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sz="3200" dirty="0" smtClean="0"/>
              <a:t>Field: “Business Name/disregarded entity name, if different from above”</a:t>
            </a:r>
          </a:p>
          <a:p>
            <a:pPr lvl="1"/>
            <a:r>
              <a:rPr lang="en-US" dirty="0" smtClean="0"/>
              <a:t>This is the only field where a vendor’s “doing business as,” “</a:t>
            </a:r>
            <a:r>
              <a:rPr lang="en-US" dirty="0" err="1" smtClean="0"/>
              <a:t>dba</a:t>
            </a:r>
            <a:r>
              <a:rPr lang="en-US" dirty="0" smtClean="0"/>
              <a:t>,” or “d/b/a” belongs. </a:t>
            </a:r>
          </a:p>
          <a:p>
            <a:pPr lvl="1"/>
            <a:r>
              <a:rPr lang="en-US" dirty="0" smtClean="0"/>
              <a:t>If the vendor does not have a “doing business as” name, then this field needs to be blank. </a:t>
            </a:r>
          </a:p>
        </p:txBody>
      </p:sp>
    </p:spTree>
    <p:extLst>
      <p:ext uri="{BB962C8B-B14F-4D97-AF65-F5344CB8AC3E}">
        <p14:creationId xmlns:p14="http://schemas.microsoft.com/office/powerpoint/2010/main" val="836810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650832" y="365125"/>
            <a:ext cx="9135356" cy="5877055"/>
          </a:xfrm>
          <a:prstGeom prst="rect">
            <a:avLst/>
          </a:prstGeom>
        </p:spPr>
      </p:pic>
    </p:spTree>
    <p:extLst>
      <p:ext uri="{BB962C8B-B14F-4D97-AF65-F5344CB8AC3E}">
        <p14:creationId xmlns:p14="http://schemas.microsoft.com/office/powerpoint/2010/main" val="2972627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136"/>
          </a:xfrm>
        </p:spPr>
        <p:txBody>
          <a:bodyPr>
            <a:normAutofit/>
          </a:bodyPr>
          <a:lstStyle/>
          <a:p>
            <a:r>
              <a:rPr lang="en-US" sz="3200" dirty="0" smtClean="0"/>
              <a:t>From IRS Instructions for the Requester of </a:t>
            </a:r>
            <a:r>
              <a:rPr lang="en-US" sz="3200" dirty="0"/>
              <a:t>Form W-9</a:t>
            </a:r>
            <a:br>
              <a:rPr lang="en-US" sz="3200" dirty="0"/>
            </a:br>
            <a:r>
              <a:rPr lang="en-US" sz="3200" dirty="0">
                <a:hlinkClick r:id="rId2"/>
              </a:rPr>
              <a:t>https://</a:t>
            </a:r>
            <a:r>
              <a:rPr lang="en-US" sz="3200" dirty="0" smtClean="0">
                <a:hlinkClick r:id="rId2"/>
              </a:rPr>
              <a:t>www.irs.gov/pub/irs-pdf/iw9.pdf</a:t>
            </a:r>
            <a:r>
              <a:rPr lang="en-US" sz="3200" dirty="0" smtClean="0"/>
              <a:t> </a:t>
            </a:r>
            <a:endParaRPr lang="en-US" sz="3200" dirty="0"/>
          </a:p>
        </p:txBody>
      </p:sp>
      <p:pic>
        <p:nvPicPr>
          <p:cNvPr id="6" name="Content Placeholder 5"/>
          <p:cNvPicPr>
            <a:picLocks noGrp="1" noChangeAspect="1"/>
          </p:cNvPicPr>
          <p:nvPr>
            <p:ph idx="1"/>
          </p:nvPr>
        </p:nvPicPr>
        <p:blipFill>
          <a:blip r:embed="rId3"/>
          <a:stretch>
            <a:fillRect/>
          </a:stretch>
        </p:blipFill>
        <p:spPr>
          <a:xfrm>
            <a:off x="3900196" y="1825624"/>
            <a:ext cx="4264090" cy="4547183"/>
          </a:xfrm>
          <a:prstGeom prst="rect">
            <a:avLst/>
          </a:prstGeom>
        </p:spPr>
      </p:pic>
    </p:spTree>
    <p:extLst>
      <p:ext uri="{BB962C8B-B14F-4D97-AF65-F5344CB8AC3E}">
        <p14:creationId xmlns:p14="http://schemas.microsoft.com/office/powerpoint/2010/main" val="122494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46618" y="46049"/>
            <a:ext cx="4698763" cy="6765901"/>
          </a:xfrm>
          <a:prstGeom prst="rect">
            <a:avLst/>
          </a:prstGeom>
        </p:spPr>
      </p:pic>
    </p:spTree>
    <p:extLst>
      <p:ext uri="{BB962C8B-B14F-4D97-AF65-F5344CB8AC3E}">
        <p14:creationId xmlns:p14="http://schemas.microsoft.com/office/powerpoint/2010/main" val="114524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7024" y="1623527"/>
            <a:ext cx="6757951" cy="3554963"/>
          </a:xfrm>
          <a:prstGeom prst="rect">
            <a:avLst/>
          </a:prstGeom>
        </p:spPr>
      </p:pic>
    </p:spTree>
    <p:extLst>
      <p:ext uri="{BB962C8B-B14F-4D97-AF65-F5344CB8AC3E}">
        <p14:creationId xmlns:p14="http://schemas.microsoft.com/office/powerpoint/2010/main" val="332562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sz="3200" dirty="0" smtClean="0"/>
              <a:t>Field: “Check appropriate box for federal tax classification:”</a:t>
            </a:r>
          </a:p>
          <a:p>
            <a:pPr lvl="1"/>
            <a:r>
              <a:rPr lang="en-US" dirty="0" smtClean="0"/>
              <a:t>The vendor must select the appropriate box based on their IRS tax classification.</a:t>
            </a:r>
          </a:p>
          <a:p>
            <a:pPr lvl="1"/>
            <a:r>
              <a:rPr lang="en-US" b="1" u="sng" dirty="0" smtClean="0"/>
              <a:t>Note</a:t>
            </a:r>
            <a:r>
              <a:rPr lang="en-US" dirty="0" smtClean="0"/>
              <a:t>: If the vendor marks “Other,” the vendor must add their official IRS tax classification.  Simply </a:t>
            </a:r>
            <a:r>
              <a:rPr lang="en-US" dirty="0" err="1" smtClean="0"/>
              <a:t>adding“non</a:t>
            </a:r>
            <a:r>
              <a:rPr lang="en-US" dirty="0" smtClean="0"/>
              <a:t>-profit,” “not-for-profit,” or “tax exempt” is not acceptable </a:t>
            </a:r>
            <a:r>
              <a:rPr lang="en-US" dirty="0"/>
              <a:t>because “non-profit,” “not-for-profit,” or “tax exempt</a:t>
            </a:r>
            <a:r>
              <a:rPr lang="en-US" dirty="0" smtClean="0"/>
              <a:t>” are not IRS tax classifications. </a:t>
            </a:r>
          </a:p>
        </p:txBody>
      </p:sp>
    </p:spTree>
    <p:extLst>
      <p:ext uri="{BB962C8B-B14F-4D97-AF65-F5344CB8AC3E}">
        <p14:creationId xmlns:p14="http://schemas.microsoft.com/office/powerpoint/2010/main" val="4242572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Copyright Notice</a:t>
            </a:r>
            <a:endParaRPr lang="en-US" b="1" dirty="0"/>
          </a:p>
        </p:txBody>
      </p:sp>
      <p:sp>
        <p:nvSpPr>
          <p:cNvPr id="3" name="Content Placeholder 2"/>
          <p:cNvSpPr>
            <a:spLocks noGrp="1"/>
          </p:cNvSpPr>
          <p:nvPr>
            <p:ph idx="1"/>
          </p:nvPr>
        </p:nvSpPr>
        <p:spPr/>
        <p:txBody>
          <a:bodyPr/>
          <a:lstStyle/>
          <a:p>
            <a:r>
              <a:rPr lang="en-US" dirty="0"/>
              <a:t>This presentation </a:t>
            </a:r>
            <a:r>
              <a:rPr lang="en-US" dirty="0" smtClean="0"/>
              <a:t>is copyrighted content. </a:t>
            </a:r>
            <a:r>
              <a:rPr lang="en-US" dirty="0"/>
              <a:t>© The University of Tennessee 2013, all rights reserved.  </a:t>
            </a:r>
            <a:r>
              <a:rPr lang="en-US" dirty="0" smtClean="0"/>
              <a:t>Any use other than use by employees of The University of Tennessee is prohibited.</a:t>
            </a:r>
            <a:endParaRPr lang="en-US" dirty="0"/>
          </a:p>
          <a:p>
            <a:r>
              <a:rPr lang="en-US" dirty="0"/>
              <a:t>Please contact </a:t>
            </a:r>
            <a:r>
              <a:rPr lang="en-US" dirty="0" smtClean="0"/>
              <a:t>AP_Vendor@Tennessee.edu if you have questions.</a:t>
            </a:r>
            <a:endParaRPr lang="en-US" dirty="0"/>
          </a:p>
          <a:p>
            <a:endParaRPr lang="en-US" dirty="0"/>
          </a:p>
        </p:txBody>
      </p:sp>
    </p:spTree>
    <p:extLst>
      <p:ext uri="{BB962C8B-B14F-4D97-AF65-F5344CB8AC3E}">
        <p14:creationId xmlns:p14="http://schemas.microsoft.com/office/powerpoint/2010/main" val="3715219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709516" y="365125"/>
            <a:ext cx="10772968" cy="5886385"/>
          </a:xfrm>
          <a:prstGeom prst="rect">
            <a:avLst/>
          </a:prstGeom>
        </p:spPr>
      </p:pic>
    </p:spTree>
    <p:extLst>
      <p:ext uri="{BB962C8B-B14F-4D97-AF65-F5344CB8AC3E}">
        <p14:creationId xmlns:p14="http://schemas.microsoft.com/office/powerpoint/2010/main" val="1287164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sz="3200" dirty="0" smtClean="0"/>
              <a:t>Field: “Address” section:</a:t>
            </a:r>
          </a:p>
          <a:p>
            <a:pPr lvl="1"/>
            <a:r>
              <a:rPr lang="en-US" dirty="0" smtClean="0"/>
              <a:t>The address area must contain the address that the vendor has on file with the IRS.</a:t>
            </a:r>
          </a:p>
          <a:p>
            <a:pPr lvl="2"/>
            <a:r>
              <a:rPr lang="en-US" dirty="0" smtClean="0"/>
              <a:t>If the vendor’s address and the vendor’s remit-to address are the same, then this address goes in the Address section.</a:t>
            </a:r>
          </a:p>
          <a:p>
            <a:pPr lvl="2"/>
            <a:r>
              <a:rPr lang="en-US" dirty="0" smtClean="0"/>
              <a:t>If the vendor’s address and the vendor’s remit-to address are different: the vendor must use the address that is on file with the IRS.  Remit-to addresses are </a:t>
            </a:r>
            <a:r>
              <a:rPr lang="en-US" b="1" u="sng" dirty="0" smtClean="0"/>
              <a:t>NEVER</a:t>
            </a:r>
            <a:r>
              <a:rPr lang="en-US" dirty="0" smtClean="0"/>
              <a:t> listed on a W-9. </a:t>
            </a:r>
          </a:p>
          <a:p>
            <a:pPr lvl="1"/>
            <a:endParaRPr lang="en-US" dirty="0" smtClean="0"/>
          </a:p>
        </p:txBody>
      </p:sp>
    </p:spTree>
    <p:extLst>
      <p:ext uri="{BB962C8B-B14F-4D97-AF65-F5344CB8AC3E}">
        <p14:creationId xmlns:p14="http://schemas.microsoft.com/office/powerpoint/2010/main" val="1818729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418253" y="365125"/>
            <a:ext cx="9442580" cy="6203626"/>
          </a:xfrm>
          <a:prstGeom prst="rect">
            <a:avLst/>
          </a:prstGeom>
        </p:spPr>
      </p:pic>
    </p:spTree>
    <p:extLst>
      <p:ext uri="{BB962C8B-B14F-4D97-AF65-F5344CB8AC3E}">
        <p14:creationId xmlns:p14="http://schemas.microsoft.com/office/powerpoint/2010/main" val="2105157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sz="3200" dirty="0" smtClean="0"/>
              <a:t>Field: “Taxpayer Identification Number” (also know as a “TIN”)</a:t>
            </a:r>
          </a:p>
          <a:p>
            <a:pPr lvl="1"/>
            <a:r>
              <a:rPr lang="en-US" dirty="0" smtClean="0"/>
              <a:t>There are three types of Tax Identification Numbers:</a:t>
            </a:r>
          </a:p>
          <a:p>
            <a:pPr lvl="2"/>
            <a:r>
              <a:rPr lang="en-US" dirty="0" smtClean="0"/>
              <a:t>Social Security Number (“SSN”): for individuals, sole proprietorships, and “Single-Member LLCs,” and trusts.   </a:t>
            </a:r>
          </a:p>
          <a:p>
            <a:pPr lvl="2"/>
            <a:r>
              <a:rPr lang="en-US" dirty="0" smtClean="0"/>
              <a:t>Employer Identification Number (“EIN”): for all other LLCs, corporations, partnerships, and all other entities. </a:t>
            </a:r>
          </a:p>
          <a:p>
            <a:pPr lvl="2"/>
            <a:r>
              <a:rPr lang="en-US" dirty="0" smtClean="0"/>
              <a:t>IRS Individual Taxpayer Identification Number (“ITIN”): for resident aliens. </a:t>
            </a:r>
          </a:p>
          <a:p>
            <a:pPr lvl="1"/>
            <a:endParaRPr lang="en-US" dirty="0" smtClean="0"/>
          </a:p>
        </p:txBody>
      </p:sp>
    </p:spTree>
    <p:extLst>
      <p:ext uri="{BB962C8B-B14F-4D97-AF65-F5344CB8AC3E}">
        <p14:creationId xmlns:p14="http://schemas.microsoft.com/office/powerpoint/2010/main" val="3853494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916229" y="233265"/>
            <a:ext cx="10359541" cy="5747657"/>
          </a:xfrm>
          <a:prstGeom prst="rect">
            <a:avLst/>
          </a:prstGeom>
        </p:spPr>
      </p:pic>
    </p:spTree>
    <p:extLst>
      <p:ext uri="{BB962C8B-B14F-4D97-AF65-F5344CB8AC3E}">
        <p14:creationId xmlns:p14="http://schemas.microsoft.com/office/powerpoint/2010/main" val="1537642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sz="3200" dirty="0" smtClean="0"/>
              <a:t>Field: Certification/Signature</a:t>
            </a:r>
          </a:p>
          <a:p>
            <a:pPr lvl="1"/>
            <a:r>
              <a:rPr lang="en-US" dirty="0" smtClean="0"/>
              <a:t>All W-9s must be signed by the vendor:</a:t>
            </a:r>
          </a:p>
          <a:p>
            <a:pPr lvl="2"/>
            <a:r>
              <a:rPr lang="en-US" dirty="0" smtClean="0"/>
              <a:t>If the W-9 is for an </a:t>
            </a:r>
            <a:r>
              <a:rPr lang="en-US" u="sng" dirty="0" smtClean="0"/>
              <a:t>individual, sole proprietorship, or “Single-Member” LLC</a:t>
            </a:r>
            <a:r>
              <a:rPr lang="en-US" dirty="0" smtClean="0"/>
              <a:t>: only the person whose name appears on the W-9. </a:t>
            </a:r>
          </a:p>
          <a:p>
            <a:pPr lvl="2"/>
            <a:r>
              <a:rPr lang="en-US" dirty="0" smtClean="0"/>
              <a:t>If the W-9 is for a </a:t>
            </a:r>
            <a:r>
              <a:rPr lang="en-US" u="sng" dirty="0" smtClean="0"/>
              <a:t>partnership</a:t>
            </a:r>
            <a:r>
              <a:rPr lang="en-US" dirty="0" smtClean="0"/>
              <a:t>, the W-9 must be signed by one of the partners. </a:t>
            </a:r>
          </a:p>
          <a:p>
            <a:pPr lvl="2"/>
            <a:r>
              <a:rPr lang="en-US" dirty="0" smtClean="0"/>
              <a:t>If the W-9 is for </a:t>
            </a:r>
            <a:r>
              <a:rPr lang="en-US" u="sng" dirty="0" smtClean="0"/>
              <a:t>all other LLCs, corporations, and all other entities</a:t>
            </a:r>
            <a:r>
              <a:rPr lang="en-US" dirty="0" smtClean="0"/>
              <a:t>: only an officer from the entity whose name appears on the W-9. </a:t>
            </a:r>
          </a:p>
          <a:p>
            <a:pPr lvl="1"/>
            <a:r>
              <a:rPr lang="en-US" dirty="0" smtClean="0"/>
              <a:t>All vendors must also put a date next to their signature. </a:t>
            </a:r>
          </a:p>
          <a:p>
            <a:pPr lvl="1"/>
            <a:endParaRPr lang="en-US" dirty="0" smtClean="0"/>
          </a:p>
          <a:p>
            <a:pPr lvl="1"/>
            <a:endParaRPr lang="en-US" dirty="0" smtClean="0"/>
          </a:p>
        </p:txBody>
      </p:sp>
    </p:spTree>
    <p:extLst>
      <p:ext uri="{BB962C8B-B14F-4D97-AF65-F5344CB8AC3E}">
        <p14:creationId xmlns:p14="http://schemas.microsoft.com/office/powerpoint/2010/main" val="4051221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sz="3200" dirty="0" smtClean="0"/>
              <a:t>Field: Certification/Signature</a:t>
            </a:r>
          </a:p>
          <a:p>
            <a:pPr lvl="1"/>
            <a:r>
              <a:rPr lang="en-US" dirty="0" smtClean="0"/>
              <a:t>What types of signatures will be acceptable?</a:t>
            </a:r>
          </a:p>
          <a:p>
            <a:pPr lvl="2"/>
            <a:r>
              <a:rPr lang="en-US" dirty="0" smtClean="0"/>
              <a:t>“Ink” signatures: where the vendor signs the W-9 with a blue or black ink pen.</a:t>
            </a:r>
          </a:p>
          <a:p>
            <a:pPr lvl="2"/>
            <a:r>
              <a:rPr lang="en-US" dirty="0" smtClean="0"/>
              <a:t>“Digital” signatures: only the following type of digital signature will be accepted:</a:t>
            </a:r>
          </a:p>
          <a:p>
            <a:pPr marL="914400" lvl="2" indent="0">
              <a:buNone/>
            </a:pPr>
            <a:r>
              <a:rPr lang="en-US" dirty="0"/>
              <a:t>	</a:t>
            </a:r>
            <a:endParaRPr lang="en-US" dirty="0" smtClean="0"/>
          </a:p>
          <a:p>
            <a:pPr lvl="1"/>
            <a:endParaRPr lang="en-US" dirty="0" smtClean="0"/>
          </a:p>
          <a:p>
            <a:pPr lvl="1"/>
            <a:endParaRPr lang="en-US" dirty="0" smtClean="0"/>
          </a:p>
        </p:txBody>
      </p:sp>
      <p:pic>
        <p:nvPicPr>
          <p:cNvPr id="4" name="Picture 3"/>
          <p:cNvPicPr>
            <a:picLocks noChangeAspect="1"/>
          </p:cNvPicPr>
          <p:nvPr/>
        </p:nvPicPr>
        <p:blipFill>
          <a:blip r:embed="rId2"/>
          <a:stretch>
            <a:fillRect/>
          </a:stretch>
        </p:blipFill>
        <p:spPr>
          <a:xfrm>
            <a:off x="3562349" y="3400425"/>
            <a:ext cx="5052701" cy="2286000"/>
          </a:xfrm>
          <a:prstGeom prst="rect">
            <a:avLst/>
          </a:prstGeom>
        </p:spPr>
      </p:pic>
      <p:cxnSp>
        <p:nvCxnSpPr>
          <p:cNvPr id="6" name="Straight Connector 5"/>
          <p:cNvCxnSpPr/>
          <p:nvPr/>
        </p:nvCxnSpPr>
        <p:spPr>
          <a:xfrm>
            <a:off x="3562350" y="3400425"/>
            <a:ext cx="5052701"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485584" y="3400425"/>
            <a:ext cx="5129467" cy="228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51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sz="3200" dirty="0" smtClean="0"/>
              <a:t>Field: Certification/Signature</a:t>
            </a:r>
          </a:p>
          <a:p>
            <a:pPr lvl="1"/>
            <a:r>
              <a:rPr lang="en-US" dirty="0" smtClean="0"/>
              <a:t>Any other types of “signatures” will not be accepted (e.g</a:t>
            </a:r>
            <a:r>
              <a:rPr lang="en-US" smtClean="0"/>
              <a:t>., inked stamps</a:t>
            </a:r>
            <a:r>
              <a:rPr lang="en-US" dirty="0" smtClean="0"/>
              <a:t>, Microsoft Word “signatures,” etc.).  </a:t>
            </a:r>
          </a:p>
          <a:p>
            <a:pPr lvl="1"/>
            <a:r>
              <a:rPr lang="en-US" dirty="0" smtClean="0"/>
              <a:t>Only the vendor is allowed to sign their W-9.  </a:t>
            </a:r>
          </a:p>
          <a:p>
            <a:pPr lvl="2"/>
            <a:r>
              <a:rPr lang="en-US" dirty="0" smtClean="0"/>
              <a:t>UT employees, students, staff, student workers, etc. are </a:t>
            </a:r>
            <a:r>
              <a:rPr lang="en-US" u="sng" dirty="0" smtClean="0"/>
              <a:t>NEVER</a:t>
            </a:r>
            <a:r>
              <a:rPr lang="en-US" dirty="0" smtClean="0"/>
              <a:t> allowed to sign a vendor’s W-9. </a:t>
            </a:r>
          </a:p>
          <a:p>
            <a:pPr marL="914400" lvl="2" indent="0">
              <a:buNone/>
            </a:pPr>
            <a:r>
              <a:rPr lang="en-US" dirty="0"/>
              <a:t>	</a:t>
            </a: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952866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normAutofit fontScale="40000" lnSpcReduction="20000"/>
          </a:bodyPr>
          <a:lstStyle/>
          <a:p>
            <a:r>
              <a:rPr lang="en-US" sz="5900" dirty="0" smtClean="0"/>
              <a:t>Common Problems with W-9s:</a:t>
            </a:r>
          </a:p>
          <a:p>
            <a:pPr lvl="1"/>
            <a:r>
              <a:rPr lang="en-US" sz="3800" dirty="0" smtClean="0"/>
              <a:t>W-9s will not be accepted if they have: 	</a:t>
            </a:r>
          </a:p>
          <a:p>
            <a:pPr lvl="2"/>
            <a:r>
              <a:rPr lang="en-US" sz="3400" dirty="0"/>
              <a:t>w</a:t>
            </a:r>
            <a:r>
              <a:rPr lang="en-US" sz="3400" dirty="0" smtClean="0"/>
              <a:t>hite-out or cross-outs,</a:t>
            </a:r>
          </a:p>
          <a:p>
            <a:pPr lvl="2"/>
            <a:r>
              <a:rPr lang="en-US" sz="3400" dirty="0" smtClean="0"/>
              <a:t>Illegible writing, or</a:t>
            </a:r>
          </a:p>
          <a:p>
            <a:pPr lvl="2"/>
            <a:r>
              <a:rPr lang="en-US" sz="3400" dirty="0" smtClean="0"/>
              <a:t>Multiple ink colors.</a:t>
            </a:r>
          </a:p>
          <a:p>
            <a:pPr lvl="1"/>
            <a:r>
              <a:rPr lang="en-US" sz="3800" dirty="0" smtClean="0"/>
              <a:t>The vendor must complete the W-9 before you submit the W-9 to the Office of the Treasurer. </a:t>
            </a:r>
          </a:p>
          <a:p>
            <a:pPr lvl="1"/>
            <a:r>
              <a:rPr lang="en-US" sz="3800" dirty="0" smtClean="0"/>
              <a:t>Vendors must sign and date their W-9. UT employees, staff, faculty, students, etc. cannot sign for vendors. </a:t>
            </a:r>
          </a:p>
          <a:p>
            <a:pPr lvl="1"/>
            <a:r>
              <a:rPr lang="en-US" sz="3800" dirty="0" smtClean="0"/>
              <a:t>UT cannot acquire goods or services from current or former UT or other State of Tennessee employees while they are active employees or within 6 months of their last paycheck or their last day on the job, whichever is later. </a:t>
            </a:r>
          </a:p>
          <a:p>
            <a:r>
              <a:rPr lang="en-US" sz="5100" dirty="0" smtClean="0"/>
              <a:t>Do not submit a vendor request if all you need to do is update the address for the vendor—this applies to all addresses (addresses that relate to the vendor’s #1 or #3 number and the vendor’s #2 number (remit-to address).  </a:t>
            </a:r>
          </a:p>
          <a:p>
            <a:r>
              <a:rPr lang="en-US" sz="5100" dirty="0" smtClean="0"/>
              <a:t>Remit-to addresses never go on a W-9.</a:t>
            </a:r>
          </a:p>
          <a:p>
            <a:pPr marL="914400" lvl="2" indent="0">
              <a:buNone/>
            </a:pPr>
            <a:endParaRPr lang="en-US" dirty="0" smtClean="0"/>
          </a:p>
          <a:p>
            <a:pPr lvl="2"/>
            <a:endParaRPr lang="en-US" dirty="0" smtClean="0"/>
          </a:p>
          <a:p>
            <a:pPr lvl="2"/>
            <a:endParaRPr lang="en-US" dirty="0" smtClean="0"/>
          </a:p>
          <a:p>
            <a:pPr lvl="1"/>
            <a:endParaRPr lang="en-US" dirty="0" smtClean="0"/>
          </a:p>
          <a:p>
            <a:pPr marL="914400" lvl="2" indent="0">
              <a:buNone/>
            </a:pPr>
            <a:r>
              <a:rPr lang="en-US" dirty="0"/>
              <a:t>	</a:t>
            </a: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733392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normAutofit/>
          </a:bodyPr>
          <a:lstStyle/>
          <a:p>
            <a:r>
              <a:rPr lang="en-US" sz="3200" dirty="0" smtClean="0"/>
              <a:t>Questions?</a:t>
            </a:r>
          </a:p>
          <a:p>
            <a:pPr lvl="1"/>
            <a:r>
              <a:rPr lang="en-US" dirty="0" smtClean="0"/>
              <a:t>Please email: AP_Vendor@Tennessee.edu </a:t>
            </a:r>
          </a:p>
          <a:p>
            <a:pPr marL="914400" lvl="2" indent="0">
              <a:buNone/>
            </a:pPr>
            <a:endParaRPr lang="en-US" dirty="0" smtClean="0"/>
          </a:p>
          <a:p>
            <a:pPr lvl="2"/>
            <a:endParaRPr lang="en-US" dirty="0" smtClean="0"/>
          </a:p>
          <a:p>
            <a:pPr lvl="2"/>
            <a:endParaRPr lang="en-US" dirty="0" smtClean="0"/>
          </a:p>
          <a:p>
            <a:pPr lvl="1"/>
            <a:endParaRPr lang="en-US" dirty="0" smtClean="0"/>
          </a:p>
          <a:p>
            <a:pPr marL="914400" lvl="2" indent="0">
              <a:buNone/>
            </a:pPr>
            <a:r>
              <a:rPr lang="en-US" dirty="0"/>
              <a:t>	</a:t>
            </a: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851485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Disclaimer</a:t>
            </a:r>
            <a:endParaRPr lang="en-US" b="1" dirty="0"/>
          </a:p>
        </p:txBody>
      </p:sp>
      <p:sp>
        <p:nvSpPr>
          <p:cNvPr id="3" name="Content Placeholder 2"/>
          <p:cNvSpPr>
            <a:spLocks noGrp="1"/>
          </p:cNvSpPr>
          <p:nvPr>
            <p:ph idx="1"/>
          </p:nvPr>
        </p:nvSpPr>
        <p:spPr/>
        <p:txBody>
          <a:bodyPr>
            <a:normAutofit/>
          </a:bodyPr>
          <a:lstStyle/>
          <a:p>
            <a:r>
              <a:rPr lang="en-US" sz="3200" b="1" dirty="0" smtClean="0"/>
              <a:t>Disclaimer</a:t>
            </a:r>
            <a:r>
              <a:rPr lang="en-US" sz="3200" dirty="0" smtClean="0"/>
              <a:t>: </a:t>
            </a:r>
            <a:r>
              <a:rPr lang="en-US" sz="3200" i="1" dirty="0" smtClean="0"/>
              <a:t>this information is intended solely for employees of The University of Tennessee.  This information is not legal, accounting, or other professional advice.  The University cannot advise vendors on how to correctly complete a W-9. </a:t>
            </a:r>
          </a:p>
          <a:p>
            <a:r>
              <a:rPr lang="en-US" sz="3200" i="1" dirty="0" smtClean="0"/>
              <a:t>In the event that information in this presentation conflicts with any IRS instructions, rulings or other applicable laws, the IRS instructions, rulings, or other applicable laws prevail/trump. </a:t>
            </a:r>
            <a:endParaRPr lang="en-US" sz="3200" i="1" dirty="0"/>
          </a:p>
        </p:txBody>
      </p:sp>
    </p:spTree>
    <p:extLst>
      <p:ext uri="{BB962C8B-B14F-4D97-AF65-F5344CB8AC3E}">
        <p14:creationId xmlns:p14="http://schemas.microsoft.com/office/powerpoint/2010/main" val="357612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dirty="0"/>
          </a:p>
        </p:txBody>
      </p:sp>
      <p:sp>
        <p:nvSpPr>
          <p:cNvPr id="3" name="Content Placeholder 2"/>
          <p:cNvSpPr>
            <a:spLocks noGrp="1"/>
          </p:cNvSpPr>
          <p:nvPr>
            <p:ph idx="1"/>
          </p:nvPr>
        </p:nvSpPr>
        <p:spPr/>
        <p:txBody>
          <a:bodyPr/>
          <a:lstStyle/>
          <a:p>
            <a:r>
              <a:rPr lang="en-US" dirty="0" smtClean="0"/>
              <a:t>Definitions:</a:t>
            </a:r>
          </a:p>
          <a:p>
            <a:pPr lvl="1"/>
            <a:r>
              <a:rPr lang="en-US" dirty="0" smtClean="0"/>
              <a:t>IRS: Internal Revenue Service (part of the U.S. Federal government).</a:t>
            </a:r>
          </a:p>
          <a:p>
            <a:pPr lvl="1"/>
            <a:endParaRPr lang="en-US" dirty="0" smtClean="0"/>
          </a:p>
          <a:p>
            <a:pPr lvl="1"/>
            <a:r>
              <a:rPr lang="en-US" dirty="0" smtClean="0"/>
              <a:t>“Vendor:”  For purposes of this document, “vendor” means any individual or entity that provides a good or service to the University.  </a:t>
            </a:r>
          </a:p>
          <a:p>
            <a:pPr lvl="1"/>
            <a:endParaRPr lang="en-US" dirty="0" smtClean="0"/>
          </a:p>
          <a:p>
            <a:pPr lvl="1"/>
            <a:r>
              <a:rPr lang="en-US" dirty="0" smtClean="0"/>
              <a:t>W-9: Form created by the IRS for tax record purposes. </a:t>
            </a:r>
          </a:p>
        </p:txBody>
      </p:sp>
    </p:spTree>
    <p:extLst>
      <p:ext uri="{BB962C8B-B14F-4D97-AF65-F5344CB8AC3E}">
        <p14:creationId xmlns:p14="http://schemas.microsoft.com/office/powerpoint/2010/main" val="363614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dirty="0"/>
          </a:p>
        </p:txBody>
      </p:sp>
      <p:sp>
        <p:nvSpPr>
          <p:cNvPr id="3" name="Content Placeholder 2"/>
          <p:cNvSpPr>
            <a:spLocks noGrp="1"/>
          </p:cNvSpPr>
          <p:nvPr>
            <p:ph idx="1"/>
          </p:nvPr>
        </p:nvSpPr>
        <p:spPr/>
        <p:txBody>
          <a:bodyPr/>
          <a:lstStyle/>
          <a:p>
            <a:r>
              <a:rPr lang="en-US" dirty="0" smtClean="0"/>
              <a:t>Why does the University require me to obtain a vendor’s W-9?  </a:t>
            </a:r>
            <a:endParaRPr lang="en-US" dirty="0"/>
          </a:p>
          <a:p>
            <a:pPr lvl="1"/>
            <a:r>
              <a:rPr lang="en-US" dirty="0" smtClean="0"/>
              <a:t>To comply with relevant Federal and State laws and regulations, including IRS regulations and tax laws, the University must obtain a W-9 for all vendors that the University pays. </a:t>
            </a:r>
          </a:p>
          <a:p>
            <a:pPr lvl="1"/>
            <a:r>
              <a:rPr lang="en-US" dirty="0" smtClean="0"/>
              <a:t>Complying with IRS rules and tax laws is extremely important. </a:t>
            </a:r>
          </a:p>
        </p:txBody>
      </p:sp>
    </p:spTree>
    <p:extLst>
      <p:ext uri="{BB962C8B-B14F-4D97-AF65-F5344CB8AC3E}">
        <p14:creationId xmlns:p14="http://schemas.microsoft.com/office/powerpoint/2010/main" val="459069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200"/>
          </a:xfrm>
        </p:spPr>
        <p:txBody>
          <a:bodyPr/>
          <a:lstStyle/>
          <a:p>
            <a:r>
              <a:rPr lang="en-US" b="1" dirty="0" smtClean="0"/>
              <a:t>IRS Form W-9</a:t>
            </a:r>
            <a:endParaRPr lang="en-US" dirty="0"/>
          </a:p>
        </p:txBody>
      </p:sp>
      <p:sp>
        <p:nvSpPr>
          <p:cNvPr id="3" name="Content Placeholder 2"/>
          <p:cNvSpPr>
            <a:spLocks noGrp="1"/>
          </p:cNvSpPr>
          <p:nvPr>
            <p:ph idx="1"/>
          </p:nvPr>
        </p:nvSpPr>
        <p:spPr>
          <a:xfrm>
            <a:off x="838200" y="1240326"/>
            <a:ext cx="10515600" cy="4936637"/>
          </a:xfrm>
        </p:spPr>
        <p:txBody>
          <a:bodyPr/>
          <a:lstStyle/>
          <a:p>
            <a:r>
              <a:rPr lang="en-US" dirty="0" smtClean="0"/>
              <a:t>How can I get my vendor request approved faster?</a:t>
            </a:r>
          </a:p>
          <a:p>
            <a:pPr lvl="1"/>
            <a:r>
              <a:rPr lang="en-US" dirty="0" smtClean="0"/>
              <a:t>The University’s Office of the Treasurer receives approximately 50-100 vendor requests every business day.  To help you get your request approved faster, please ensure that the vendor’s W-9 that you submit with your vendor request is accurate </a:t>
            </a:r>
            <a:r>
              <a:rPr lang="en-US" u="sng" dirty="0" smtClean="0"/>
              <a:t>and</a:t>
            </a:r>
            <a:r>
              <a:rPr lang="en-US" dirty="0" smtClean="0"/>
              <a:t> complete. </a:t>
            </a:r>
          </a:p>
          <a:p>
            <a:pPr lvl="1"/>
            <a:r>
              <a:rPr lang="en-US" dirty="0" smtClean="0"/>
              <a:t>The information in this presentation is designed to help you identify when the vendor has submitted an incorrect or incomplete W-9.  </a:t>
            </a:r>
          </a:p>
          <a:p>
            <a:pPr lvl="1"/>
            <a:r>
              <a:rPr lang="en-US" dirty="0" smtClean="0"/>
              <a:t>The University cannot acquire goods and/or services from current or former University or other State of Tennessee employees while they are an active employee or within 6 months of their last paycheck or last day on the job, whichever is later. </a:t>
            </a:r>
          </a:p>
          <a:p>
            <a:pPr lvl="1"/>
            <a:endParaRPr lang="en-US" dirty="0" smtClean="0"/>
          </a:p>
        </p:txBody>
      </p:sp>
    </p:spTree>
    <p:extLst>
      <p:ext uri="{BB962C8B-B14F-4D97-AF65-F5344CB8AC3E}">
        <p14:creationId xmlns:p14="http://schemas.microsoft.com/office/powerpoint/2010/main" val="160482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dirty="0"/>
          </a:p>
        </p:txBody>
      </p:sp>
      <p:sp>
        <p:nvSpPr>
          <p:cNvPr id="3" name="Content Placeholder 2"/>
          <p:cNvSpPr>
            <a:spLocks noGrp="1"/>
          </p:cNvSpPr>
          <p:nvPr>
            <p:ph idx="1"/>
          </p:nvPr>
        </p:nvSpPr>
        <p:spPr/>
        <p:txBody>
          <a:bodyPr/>
          <a:lstStyle/>
          <a:p>
            <a:r>
              <a:rPr lang="en-US" dirty="0" smtClean="0"/>
              <a:t>How can I get my vendor request approved faster?</a:t>
            </a:r>
          </a:p>
          <a:p>
            <a:pPr lvl="1"/>
            <a:r>
              <a:rPr lang="en-US" dirty="0"/>
              <a:t>If the vendor already has a University vendor number that starts with a #1 or a #3, but you need to change the vendor’s primary address (not the vendor’s remit-to address), then email the updated W-9 to AP_Vendor@Tennessee.edu.  </a:t>
            </a:r>
            <a:endParaRPr lang="en-US" dirty="0" smtClean="0"/>
          </a:p>
          <a:p>
            <a:pPr lvl="1"/>
            <a:r>
              <a:rPr lang="en-US" dirty="0" smtClean="0"/>
              <a:t>If the vendor already has a University vendor number that starts with a #1 or a #3 </a:t>
            </a:r>
            <a:r>
              <a:rPr lang="en-US" u="sng" dirty="0" smtClean="0"/>
              <a:t>and</a:t>
            </a:r>
            <a:r>
              <a:rPr lang="en-US" dirty="0" smtClean="0"/>
              <a:t> already has a remit-to (starts with a #2) vendor number, and all you need to do is update the remit-to address, </a:t>
            </a:r>
            <a:r>
              <a:rPr lang="en-US" dirty="0"/>
              <a:t>then email the </a:t>
            </a:r>
            <a:r>
              <a:rPr lang="en-US" dirty="0" smtClean="0"/>
              <a:t>updated remit to address and the vendor’s </a:t>
            </a:r>
            <a:r>
              <a:rPr lang="en-US" dirty="0"/>
              <a:t>W-9 to AP_Vendor@Tennessee.edu. </a:t>
            </a:r>
            <a:endParaRPr lang="en-US" dirty="0" smtClean="0"/>
          </a:p>
          <a:p>
            <a:pPr lvl="1"/>
            <a:r>
              <a:rPr lang="en-US" dirty="0" smtClean="0"/>
              <a:t>Note: Remit-to addresses NEVER go on a W-9. </a:t>
            </a:r>
          </a:p>
          <a:p>
            <a:pPr lvl="1"/>
            <a:r>
              <a:rPr lang="en-US" dirty="0" smtClean="0">
                <a:solidFill>
                  <a:srgbClr val="FF0000"/>
                </a:solidFill>
              </a:rPr>
              <a:t>Do not </a:t>
            </a:r>
            <a:r>
              <a:rPr lang="en-US" dirty="0">
                <a:solidFill>
                  <a:srgbClr val="FF0000"/>
                </a:solidFill>
              </a:rPr>
              <a:t>submit a new vendor request if all you need to do is update the primary </a:t>
            </a:r>
            <a:r>
              <a:rPr lang="en-US" dirty="0" smtClean="0">
                <a:solidFill>
                  <a:srgbClr val="FF0000"/>
                </a:solidFill>
              </a:rPr>
              <a:t>address</a:t>
            </a:r>
            <a:r>
              <a:rPr lang="en-US" dirty="0">
                <a:solidFill>
                  <a:srgbClr val="FF0000"/>
                </a:solidFill>
              </a:rPr>
              <a:t> </a:t>
            </a:r>
            <a:r>
              <a:rPr lang="en-US" dirty="0" smtClean="0">
                <a:solidFill>
                  <a:srgbClr val="FF0000"/>
                </a:solidFill>
              </a:rPr>
              <a:t>and/or the remit-to address.</a:t>
            </a:r>
            <a:endParaRPr lang="en-US" dirty="0">
              <a:solidFill>
                <a:srgbClr val="FF0000"/>
              </a:solidFill>
            </a:endParaRPr>
          </a:p>
          <a:p>
            <a:pPr lvl="1"/>
            <a:endParaRPr lang="en-US" dirty="0" smtClean="0"/>
          </a:p>
        </p:txBody>
      </p:sp>
    </p:spTree>
    <p:extLst>
      <p:ext uri="{BB962C8B-B14F-4D97-AF65-F5344CB8AC3E}">
        <p14:creationId xmlns:p14="http://schemas.microsoft.com/office/powerpoint/2010/main" val="3089440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IRS Form W-9</a:t>
            </a:r>
            <a:endParaRPr lang="en-US" b="1" dirty="0"/>
          </a:p>
        </p:txBody>
      </p:sp>
      <p:sp>
        <p:nvSpPr>
          <p:cNvPr id="3" name="Content Placeholder 2"/>
          <p:cNvSpPr>
            <a:spLocks noGrp="1"/>
          </p:cNvSpPr>
          <p:nvPr>
            <p:ph idx="1"/>
          </p:nvPr>
        </p:nvSpPr>
        <p:spPr/>
        <p:txBody>
          <a:bodyPr/>
          <a:lstStyle/>
          <a:p>
            <a:r>
              <a:rPr lang="en-US" dirty="0" smtClean="0"/>
              <a:t>In the following slides, we will discuss some tips to help you identify when a W-9 is correct and complete.  </a:t>
            </a:r>
          </a:p>
          <a:p>
            <a:r>
              <a:rPr lang="en-US" dirty="0" smtClean="0"/>
              <a:t>We will also discuss common mistakes.</a:t>
            </a:r>
            <a:endParaRPr lang="en-US" dirty="0"/>
          </a:p>
        </p:txBody>
      </p:sp>
    </p:spTree>
    <p:extLst>
      <p:ext uri="{BB962C8B-B14F-4D97-AF65-F5344CB8AC3E}">
        <p14:creationId xmlns:p14="http://schemas.microsoft.com/office/powerpoint/2010/main" val="718381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716833" y="-291848"/>
            <a:ext cx="8537510" cy="7441696"/>
          </a:xfrm>
          <a:prstGeom prst="rect">
            <a:avLst/>
          </a:prstGeom>
        </p:spPr>
      </p:pic>
    </p:spTree>
    <p:extLst>
      <p:ext uri="{BB962C8B-B14F-4D97-AF65-F5344CB8AC3E}">
        <p14:creationId xmlns:p14="http://schemas.microsoft.com/office/powerpoint/2010/main" val="1554244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1227</Words>
  <Application>Microsoft Office PowerPoint</Application>
  <PresentationFormat>Widescreen</PresentationFormat>
  <Paragraphs>104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IRS Form W-9</vt:lpstr>
      <vt:lpstr>Copyright Notice</vt:lpstr>
      <vt:lpstr>Disclaimer</vt:lpstr>
      <vt:lpstr>IRS Form W-9</vt:lpstr>
      <vt:lpstr>IRS Form W-9</vt:lpstr>
      <vt:lpstr>IRS Form W-9</vt:lpstr>
      <vt:lpstr>IRS Form W-9</vt:lpstr>
      <vt:lpstr>IRS Form W-9</vt:lpstr>
      <vt:lpstr>PowerPoint Presentation</vt:lpstr>
      <vt:lpstr>PowerPoint Presentation</vt:lpstr>
      <vt:lpstr>IRS Form W-9</vt:lpstr>
      <vt:lpstr>IRS Form W-9</vt:lpstr>
      <vt:lpstr>PowerPoint Presentation</vt:lpstr>
      <vt:lpstr>IRS Form W-9</vt:lpstr>
      <vt:lpstr>PowerPoint Presentation</vt:lpstr>
      <vt:lpstr>From IRS Instructions for the Requester of Form W-9 https://www.irs.gov/pub/irs-pdf/iw9.pdf </vt:lpstr>
      <vt:lpstr>PowerPoint Presentation</vt:lpstr>
      <vt:lpstr>PowerPoint Presentation</vt:lpstr>
      <vt:lpstr>IRS Form W-9</vt:lpstr>
      <vt:lpstr>PowerPoint Presentation</vt:lpstr>
      <vt:lpstr>IRS Form W-9</vt:lpstr>
      <vt:lpstr>PowerPoint Presentation</vt:lpstr>
      <vt:lpstr>IRS Form W-9</vt:lpstr>
      <vt:lpstr>PowerPoint Presentation</vt:lpstr>
      <vt:lpstr>IRS Form W-9</vt:lpstr>
      <vt:lpstr>IRS Form W-9</vt:lpstr>
      <vt:lpstr>IRS Form W-9</vt:lpstr>
      <vt:lpstr>IRS Form W-9</vt:lpstr>
      <vt:lpstr>IRS Form W-9</vt:lpstr>
    </vt:vector>
  </TitlesOfParts>
  <Company>University of Tennessee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IRS Form W-9</dc:title>
  <dc:creator>Blake Reagan, The University of TN</dc:creator>
  <cp:lastModifiedBy>Stockdale, Cindy</cp:lastModifiedBy>
  <cp:revision>69</cp:revision>
  <dcterms:created xsi:type="dcterms:W3CDTF">2013-10-14T11:58:29Z</dcterms:created>
  <dcterms:modified xsi:type="dcterms:W3CDTF">2016-08-09T14:25:09Z</dcterms:modified>
</cp:coreProperties>
</file>